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7" r:id="rId9"/>
    <p:sldId id="266" r:id="rId10"/>
    <p:sldId id="269" r:id="rId11"/>
    <p:sldId id="270" r:id="rId12"/>
    <p:sldId id="271" r:id="rId13"/>
    <p:sldId id="272" r:id="rId14"/>
    <p:sldId id="265" r:id="rId15"/>
    <p:sldId id="273" r:id="rId16"/>
    <p:sldId id="274" r:id="rId17"/>
    <p:sldId id="276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6D755-9485-4F5F-96A7-85C8988910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6DA23C-B280-4AAC-AEFF-4A87E61F522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Теоретическое обоснование</a:t>
          </a:r>
          <a:endParaRPr lang="en-US"/>
        </a:p>
      </dgm:t>
    </dgm:pt>
    <dgm:pt modelId="{C9FDFAED-46CF-4309-8AA5-86A4564E9E5D}" type="parTrans" cxnId="{C8AC2295-67FB-4972-BB27-F529D744CCC6}">
      <dgm:prSet/>
      <dgm:spPr/>
      <dgm:t>
        <a:bodyPr/>
        <a:lstStyle/>
        <a:p>
          <a:endParaRPr lang="en-US"/>
        </a:p>
      </dgm:t>
    </dgm:pt>
    <dgm:pt modelId="{884A3B6F-3333-4153-BB35-A5900BD0D3C9}" type="sibTrans" cxnId="{C8AC2295-67FB-4972-BB27-F529D744CCC6}">
      <dgm:prSet/>
      <dgm:spPr/>
      <dgm:t>
        <a:bodyPr/>
        <a:lstStyle/>
        <a:p>
          <a:endParaRPr lang="en-US"/>
        </a:p>
      </dgm:t>
    </dgm:pt>
    <dgm:pt modelId="{7DD9FB18-9DE3-4079-B897-9461229F5F3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Методы реализации</a:t>
          </a:r>
          <a:endParaRPr lang="en-US"/>
        </a:p>
      </dgm:t>
    </dgm:pt>
    <dgm:pt modelId="{7E03410C-55F7-45A5-9CAC-2DB3E4B2FA85}" type="parTrans" cxnId="{708102EF-5722-4A7D-A4BB-565F0BE4BCA7}">
      <dgm:prSet/>
      <dgm:spPr/>
      <dgm:t>
        <a:bodyPr/>
        <a:lstStyle/>
        <a:p>
          <a:endParaRPr lang="en-US"/>
        </a:p>
      </dgm:t>
    </dgm:pt>
    <dgm:pt modelId="{6DE1EBB4-4689-4FB9-ADEE-8F8E551202B4}" type="sibTrans" cxnId="{708102EF-5722-4A7D-A4BB-565F0BE4BCA7}">
      <dgm:prSet/>
      <dgm:spPr/>
      <dgm:t>
        <a:bodyPr/>
        <a:lstStyle/>
        <a:p>
          <a:endParaRPr lang="en-US"/>
        </a:p>
      </dgm:t>
    </dgm:pt>
    <dgm:pt modelId="{3D3FFD41-0913-46D1-AA3F-852BA847AF5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Программная часть</a:t>
          </a:r>
          <a:endParaRPr lang="en-US"/>
        </a:p>
      </dgm:t>
    </dgm:pt>
    <dgm:pt modelId="{02FB3B29-1AFE-47E7-9EAC-34611013355D}" type="parTrans" cxnId="{E97E7758-71DE-4009-A9F8-2A75BB9EA3D3}">
      <dgm:prSet/>
      <dgm:spPr/>
      <dgm:t>
        <a:bodyPr/>
        <a:lstStyle/>
        <a:p>
          <a:endParaRPr lang="en-US"/>
        </a:p>
      </dgm:t>
    </dgm:pt>
    <dgm:pt modelId="{F7D6D323-324A-4D49-BCC8-31455D4DAF01}" type="sibTrans" cxnId="{E97E7758-71DE-4009-A9F8-2A75BB9EA3D3}">
      <dgm:prSet/>
      <dgm:spPr/>
      <dgm:t>
        <a:bodyPr/>
        <a:lstStyle/>
        <a:p>
          <a:endParaRPr lang="en-US"/>
        </a:p>
      </dgm:t>
    </dgm:pt>
    <dgm:pt modelId="{69D734F0-1D3D-4078-971D-42DA70C1AFF1}" type="pres">
      <dgm:prSet presAssocID="{ED76D755-9485-4F5F-96A7-85C8988910F4}" presName="root" presStyleCnt="0">
        <dgm:presLayoutVars>
          <dgm:dir/>
          <dgm:resizeHandles val="exact"/>
        </dgm:presLayoutVars>
      </dgm:prSet>
      <dgm:spPr/>
    </dgm:pt>
    <dgm:pt modelId="{0E207788-8790-466D-B7FC-DC9688C3514B}" type="pres">
      <dgm:prSet presAssocID="{1B6DA23C-B280-4AAC-AEFF-4A87E61F5221}" presName="compNode" presStyleCnt="0"/>
      <dgm:spPr/>
    </dgm:pt>
    <dgm:pt modelId="{FB6121AB-B4F0-4DB4-8F77-322D3180575A}" type="pres">
      <dgm:prSet presAssocID="{1B6DA23C-B280-4AAC-AEFF-4A87E61F5221}" presName="bgRect" presStyleLbl="bgShp" presStyleIdx="0" presStyleCnt="3"/>
      <dgm:spPr/>
    </dgm:pt>
    <dgm:pt modelId="{D62B8A6D-5334-4E82-844E-9B28EC49330D}" type="pres">
      <dgm:prSet presAssocID="{1B6DA23C-B280-4AAC-AEFF-4A87E61F52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овествование со сплошной заливкой"/>
        </a:ext>
      </dgm:extLst>
    </dgm:pt>
    <dgm:pt modelId="{B1B5CA44-300B-4241-8D37-DB6029C47311}" type="pres">
      <dgm:prSet presAssocID="{1B6DA23C-B280-4AAC-AEFF-4A87E61F5221}" presName="spaceRect" presStyleCnt="0"/>
      <dgm:spPr/>
    </dgm:pt>
    <dgm:pt modelId="{02D2B63C-532E-4C1E-B402-B2B89D268913}" type="pres">
      <dgm:prSet presAssocID="{1B6DA23C-B280-4AAC-AEFF-4A87E61F5221}" presName="parTx" presStyleLbl="revTx" presStyleIdx="0" presStyleCnt="3">
        <dgm:presLayoutVars>
          <dgm:chMax val="0"/>
          <dgm:chPref val="0"/>
        </dgm:presLayoutVars>
      </dgm:prSet>
      <dgm:spPr/>
    </dgm:pt>
    <dgm:pt modelId="{192892E3-C57E-405D-88AE-6017FB3AA52E}" type="pres">
      <dgm:prSet presAssocID="{884A3B6F-3333-4153-BB35-A5900BD0D3C9}" presName="sibTrans" presStyleCnt="0"/>
      <dgm:spPr/>
    </dgm:pt>
    <dgm:pt modelId="{BFF88010-E962-409D-A4C1-C59F07B3A3DC}" type="pres">
      <dgm:prSet presAssocID="{7DD9FB18-9DE3-4079-B897-9461229F5F3E}" presName="compNode" presStyleCnt="0"/>
      <dgm:spPr/>
    </dgm:pt>
    <dgm:pt modelId="{E733224D-B125-450F-9A11-372D542A5F96}" type="pres">
      <dgm:prSet presAssocID="{7DD9FB18-9DE3-4079-B897-9461229F5F3E}" presName="bgRect" presStyleLbl="bgShp" presStyleIdx="1" presStyleCnt="3"/>
      <dgm:spPr/>
    </dgm:pt>
    <dgm:pt modelId="{30AC6B23-9924-40FE-896F-DCBD79DDBB9F}" type="pres">
      <dgm:prSet presAssocID="{7DD9FB18-9DE3-4079-B897-9461229F5F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нструменты со сплошной заливкой"/>
        </a:ext>
      </dgm:extLst>
    </dgm:pt>
    <dgm:pt modelId="{7C6700A4-504E-4A5C-898C-796160DA648E}" type="pres">
      <dgm:prSet presAssocID="{7DD9FB18-9DE3-4079-B897-9461229F5F3E}" presName="spaceRect" presStyleCnt="0"/>
      <dgm:spPr/>
    </dgm:pt>
    <dgm:pt modelId="{AF03F428-97FE-4CC9-B6B4-6E9D6571440C}" type="pres">
      <dgm:prSet presAssocID="{7DD9FB18-9DE3-4079-B897-9461229F5F3E}" presName="parTx" presStyleLbl="revTx" presStyleIdx="1" presStyleCnt="3">
        <dgm:presLayoutVars>
          <dgm:chMax val="0"/>
          <dgm:chPref val="0"/>
        </dgm:presLayoutVars>
      </dgm:prSet>
      <dgm:spPr/>
    </dgm:pt>
    <dgm:pt modelId="{AA94A5ED-4ABD-4274-819D-EAAD1373521F}" type="pres">
      <dgm:prSet presAssocID="{6DE1EBB4-4689-4FB9-ADEE-8F8E551202B4}" presName="sibTrans" presStyleCnt="0"/>
      <dgm:spPr/>
    </dgm:pt>
    <dgm:pt modelId="{45588537-09CE-42DD-A342-02914992276A}" type="pres">
      <dgm:prSet presAssocID="{3D3FFD41-0913-46D1-AA3F-852BA847AF5F}" presName="compNode" presStyleCnt="0"/>
      <dgm:spPr/>
    </dgm:pt>
    <dgm:pt modelId="{773B0662-44FB-4433-BC35-19591D5796A4}" type="pres">
      <dgm:prSet presAssocID="{3D3FFD41-0913-46D1-AA3F-852BA847AF5F}" presName="bgRect" presStyleLbl="bgShp" presStyleIdx="2" presStyleCnt="3"/>
      <dgm:spPr/>
    </dgm:pt>
    <dgm:pt modelId="{B2D6B0E1-D588-43EB-9EC8-CE9EB9F9E99E}" type="pres">
      <dgm:prSet presAssocID="{3D3FFD41-0913-46D1-AA3F-852BA847AF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омпьютер со сплошной заливкой"/>
        </a:ext>
      </dgm:extLst>
    </dgm:pt>
    <dgm:pt modelId="{118A74ED-A97E-4CB6-96D8-F1A2AE360575}" type="pres">
      <dgm:prSet presAssocID="{3D3FFD41-0913-46D1-AA3F-852BA847AF5F}" presName="spaceRect" presStyleCnt="0"/>
      <dgm:spPr/>
    </dgm:pt>
    <dgm:pt modelId="{5FA2CD5F-98AA-4E09-BBB6-1D6989A7F520}" type="pres">
      <dgm:prSet presAssocID="{3D3FFD41-0913-46D1-AA3F-852BA847AF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F19205-F2E1-40C5-B245-7C6FA3928837}" type="presOf" srcId="{ED76D755-9485-4F5F-96A7-85C8988910F4}" destId="{69D734F0-1D3D-4078-971D-42DA70C1AFF1}" srcOrd="0" destOrd="0" presId="urn:microsoft.com/office/officeart/2018/2/layout/IconVerticalSolidList"/>
    <dgm:cxn modelId="{42011C48-46AE-4858-8722-8F023BE291DA}" type="presOf" srcId="{3D3FFD41-0913-46D1-AA3F-852BA847AF5F}" destId="{5FA2CD5F-98AA-4E09-BBB6-1D6989A7F520}" srcOrd="0" destOrd="0" presId="urn:microsoft.com/office/officeart/2018/2/layout/IconVerticalSolidList"/>
    <dgm:cxn modelId="{E97E7758-71DE-4009-A9F8-2A75BB9EA3D3}" srcId="{ED76D755-9485-4F5F-96A7-85C8988910F4}" destId="{3D3FFD41-0913-46D1-AA3F-852BA847AF5F}" srcOrd="2" destOrd="0" parTransId="{02FB3B29-1AFE-47E7-9EAC-34611013355D}" sibTransId="{F7D6D323-324A-4D49-BCC8-31455D4DAF01}"/>
    <dgm:cxn modelId="{C8AC2295-67FB-4972-BB27-F529D744CCC6}" srcId="{ED76D755-9485-4F5F-96A7-85C8988910F4}" destId="{1B6DA23C-B280-4AAC-AEFF-4A87E61F5221}" srcOrd="0" destOrd="0" parTransId="{C9FDFAED-46CF-4309-8AA5-86A4564E9E5D}" sibTransId="{884A3B6F-3333-4153-BB35-A5900BD0D3C9}"/>
    <dgm:cxn modelId="{745D99A5-F558-468F-9836-B201660F6D46}" type="presOf" srcId="{7DD9FB18-9DE3-4079-B897-9461229F5F3E}" destId="{AF03F428-97FE-4CC9-B6B4-6E9D6571440C}" srcOrd="0" destOrd="0" presId="urn:microsoft.com/office/officeart/2018/2/layout/IconVerticalSolidList"/>
    <dgm:cxn modelId="{C166D9C1-2291-4936-8D1C-04CFAE844877}" type="presOf" srcId="{1B6DA23C-B280-4AAC-AEFF-4A87E61F5221}" destId="{02D2B63C-532E-4C1E-B402-B2B89D268913}" srcOrd="0" destOrd="0" presId="urn:microsoft.com/office/officeart/2018/2/layout/IconVerticalSolidList"/>
    <dgm:cxn modelId="{708102EF-5722-4A7D-A4BB-565F0BE4BCA7}" srcId="{ED76D755-9485-4F5F-96A7-85C8988910F4}" destId="{7DD9FB18-9DE3-4079-B897-9461229F5F3E}" srcOrd="1" destOrd="0" parTransId="{7E03410C-55F7-45A5-9CAC-2DB3E4B2FA85}" sibTransId="{6DE1EBB4-4689-4FB9-ADEE-8F8E551202B4}"/>
    <dgm:cxn modelId="{C5EB7C64-B849-4389-A0C0-921AB88561B9}" type="presParOf" srcId="{69D734F0-1D3D-4078-971D-42DA70C1AFF1}" destId="{0E207788-8790-466D-B7FC-DC9688C3514B}" srcOrd="0" destOrd="0" presId="urn:microsoft.com/office/officeart/2018/2/layout/IconVerticalSolidList"/>
    <dgm:cxn modelId="{FAE98FA1-5A32-4AFA-8B82-A15ECADBA527}" type="presParOf" srcId="{0E207788-8790-466D-B7FC-DC9688C3514B}" destId="{FB6121AB-B4F0-4DB4-8F77-322D3180575A}" srcOrd="0" destOrd="0" presId="urn:microsoft.com/office/officeart/2018/2/layout/IconVerticalSolidList"/>
    <dgm:cxn modelId="{9FA094C9-3230-4237-B83B-70DFBA8D3745}" type="presParOf" srcId="{0E207788-8790-466D-B7FC-DC9688C3514B}" destId="{D62B8A6D-5334-4E82-844E-9B28EC49330D}" srcOrd="1" destOrd="0" presId="urn:microsoft.com/office/officeart/2018/2/layout/IconVerticalSolidList"/>
    <dgm:cxn modelId="{B3E3ABF2-B97D-4133-967A-3ED265F9728F}" type="presParOf" srcId="{0E207788-8790-466D-B7FC-DC9688C3514B}" destId="{B1B5CA44-300B-4241-8D37-DB6029C47311}" srcOrd="2" destOrd="0" presId="urn:microsoft.com/office/officeart/2018/2/layout/IconVerticalSolidList"/>
    <dgm:cxn modelId="{4370B243-443D-49EF-ACF7-7CF6243371E5}" type="presParOf" srcId="{0E207788-8790-466D-B7FC-DC9688C3514B}" destId="{02D2B63C-532E-4C1E-B402-B2B89D268913}" srcOrd="3" destOrd="0" presId="urn:microsoft.com/office/officeart/2018/2/layout/IconVerticalSolidList"/>
    <dgm:cxn modelId="{6EDDD319-8B4C-48B0-BC18-638A54BDE974}" type="presParOf" srcId="{69D734F0-1D3D-4078-971D-42DA70C1AFF1}" destId="{192892E3-C57E-405D-88AE-6017FB3AA52E}" srcOrd="1" destOrd="0" presId="urn:microsoft.com/office/officeart/2018/2/layout/IconVerticalSolidList"/>
    <dgm:cxn modelId="{FE2143E4-9F2D-46E9-8DEC-2D148015CDB8}" type="presParOf" srcId="{69D734F0-1D3D-4078-971D-42DA70C1AFF1}" destId="{BFF88010-E962-409D-A4C1-C59F07B3A3DC}" srcOrd="2" destOrd="0" presId="urn:microsoft.com/office/officeart/2018/2/layout/IconVerticalSolidList"/>
    <dgm:cxn modelId="{28F590CD-B67F-43FC-BFE4-22FB147F4B23}" type="presParOf" srcId="{BFF88010-E962-409D-A4C1-C59F07B3A3DC}" destId="{E733224D-B125-450F-9A11-372D542A5F96}" srcOrd="0" destOrd="0" presId="urn:microsoft.com/office/officeart/2018/2/layout/IconVerticalSolidList"/>
    <dgm:cxn modelId="{21D7C106-0898-4597-A6ED-6C748756216E}" type="presParOf" srcId="{BFF88010-E962-409D-A4C1-C59F07B3A3DC}" destId="{30AC6B23-9924-40FE-896F-DCBD79DDBB9F}" srcOrd="1" destOrd="0" presId="urn:microsoft.com/office/officeart/2018/2/layout/IconVerticalSolidList"/>
    <dgm:cxn modelId="{72CA1EFD-7231-414D-B431-73849A50D318}" type="presParOf" srcId="{BFF88010-E962-409D-A4C1-C59F07B3A3DC}" destId="{7C6700A4-504E-4A5C-898C-796160DA648E}" srcOrd="2" destOrd="0" presId="urn:microsoft.com/office/officeart/2018/2/layout/IconVerticalSolidList"/>
    <dgm:cxn modelId="{83FD5FD1-95CE-4875-8407-62C595A6A2E8}" type="presParOf" srcId="{BFF88010-E962-409D-A4C1-C59F07B3A3DC}" destId="{AF03F428-97FE-4CC9-B6B4-6E9D6571440C}" srcOrd="3" destOrd="0" presId="urn:microsoft.com/office/officeart/2018/2/layout/IconVerticalSolidList"/>
    <dgm:cxn modelId="{58128B1B-48F6-4A4B-9ABD-6BB8D1912CC3}" type="presParOf" srcId="{69D734F0-1D3D-4078-971D-42DA70C1AFF1}" destId="{AA94A5ED-4ABD-4274-819D-EAAD1373521F}" srcOrd="3" destOrd="0" presId="urn:microsoft.com/office/officeart/2018/2/layout/IconVerticalSolidList"/>
    <dgm:cxn modelId="{A871BA62-543B-41C6-9F97-E7501373A883}" type="presParOf" srcId="{69D734F0-1D3D-4078-971D-42DA70C1AFF1}" destId="{45588537-09CE-42DD-A342-02914992276A}" srcOrd="4" destOrd="0" presId="urn:microsoft.com/office/officeart/2018/2/layout/IconVerticalSolidList"/>
    <dgm:cxn modelId="{3433AEE9-0223-4598-9BA2-B36ADD684F73}" type="presParOf" srcId="{45588537-09CE-42DD-A342-02914992276A}" destId="{773B0662-44FB-4433-BC35-19591D5796A4}" srcOrd="0" destOrd="0" presId="urn:microsoft.com/office/officeart/2018/2/layout/IconVerticalSolidList"/>
    <dgm:cxn modelId="{CD1E7BB8-A373-454D-965C-25162FA67C31}" type="presParOf" srcId="{45588537-09CE-42DD-A342-02914992276A}" destId="{B2D6B0E1-D588-43EB-9EC8-CE9EB9F9E99E}" srcOrd="1" destOrd="0" presId="urn:microsoft.com/office/officeart/2018/2/layout/IconVerticalSolidList"/>
    <dgm:cxn modelId="{0799C6EE-9739-4565-8A37-3D44094EF2E4}" type="presParOf" srcId="{45588537-09CE-42DD-A342-02914992276A}" destId="{118A74ED-A97E-4CB6-96D8-F1A2AE360575}" srcOrd="2" destOrd="0" presId="urn:microsoft.com/office/officeart/2018/2/layout/IconVerticalSolidList"/>
    <dgm:cxn modelId="{798BA2B4-1A68-4CE1-A800-68CB2496A4A7}" type="presParOf" srcId="{45588537-09CE-42DD-A342-02914992276A}" destId="{5FA2CD5F-98AA-4E09-BBB6-1D6989A7F5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121AB-B4F0-4DB4-8F77-322D3180575A}">
      <dsp:nvSpPr>
        <dsp:cNvPr id="0" name=""/>
        <dsp:cNvSpPr/>
      </dsp:nvSpPr>
      <dsp:spPr>
        <a:xfrm>
          <a:off x="0" y="53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B8A6D-5334-4E82-844E-9B28EC49330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2B63C-532E-4C1E-B402-B2B89D268913}">
      <dsp:nvSpPr>
        <dsp:cNvPr id="0" name=""/>
        <dsp:cNvSpPr/>
      </dsp:nvSpPr>
      <dsp:spPr>
        <a:xfrm>
          <a:off x="1435590" y="531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Теоретическое обоснование</a:t>
          </a:r>
          <a:endParaRPr lang="en-US" sz="2500" kern="1200"/>
        </a:p>
      </dsp:txBody>
      <dsp:txXfrm>
        <a:off x="1435590" y="531"/>
        <a:ext cx="7159769" cy="1242935"/>
      </dsp:txXfrm>
    </dsp:sp>
    <dsp:sp modelId="{E733224D-B125-450F-9A11-372D542A5F96}">
      <dsp:nvSpPr>
        <dsp:cNvPr id="0" name=""/>
        <dsp:cNvSpPr/>
      </dsp:nvSpPr>
      <dsp:spPr>
        <a:xfrm>
          <a:off x="0" y="155420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C6B23-9924-40FE-896F-DCBD79DDBB9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3F428-97FE-4CC9-B6B4-6E9D6571440C}">
      <dsp:nvSpPr>
        <dsp:cNvPr id="0" name=""/>
        <dsp:cNvSpPr/>
      </dsp:nvSpPr>
      <dsp:spPr>
        <a:xfrm>
          <a:off x="1435590" y="155420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Методы реализации</a:t>
          </a:r>
          <a:endParaRPr lang="en-US" sz="2500" kern="1200"/>
        </a:p>
      </dsp:txBody>
      <dsp:txXfrm>
        <a:off x="1435590" y="1554200"/>
        <a:ext cx="7159769" cy="1242935"/>
      </dsp:txXfrm>
    </dsp:sp>
    <dsp:sp modelId="{773B0662-44FB-4433-BC35-19591D5796A4}">
      <dsp:nvSpPr>
        <dsp:cNvPr id="0" name=""/>
        <dsp:cNvSpPr/>
      </dsp:nvSpPr>
      <dsp:spPr>
        <a:xfrm>
          <a:off x="0" y="310787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6B0E1-D588-43EB-9EC8-CE9EB9F9E99E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2CD5F-98AA-4E09-BBB6-1D6989A7F520}">
      <dsp:nvSpPr>
        <dsp:cNvPr id="0" name=""/>
        <dsp:cNvSpPr/>
      </dsp:nvSpPr>
      <dsp:spPr>
        <a:xfrm>
          <a:off x="1435590" y="310787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Программная часть</a:t>
          </a:r>
          <a:endParaRPr lang="en-US" sz="2500" kern="1200"/>
        </a:p>
      </dsp:txBody>
      <dsp:txXfrm>
        <a:off x="1435590" y="3107870"/>
        <a:ext cx="715976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253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7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38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69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386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48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33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49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3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81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C9A6E50-75EC-446D-9734-90343D5841A2}" type="datetimeFigureOut">
              <a:rPr lang="ru-RU" smtClean="0"/>
              <a:t>вс 25.12.22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2574E6A-2261-4FB5-8D7A-2FB15CEE1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0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41DC0-E99A-E0A9-11BA-A167852F6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36320"/>
            <a:ext cx="9418320" cy="3073400"/>
          </a:xfrm>
        </p:spPr>
        <p:txBody>
          <a:bodyPr>
            <a:normAutofit/>
          </a:bodyPr>
          <a:lstStyle/>
          <a:p>
            <a:r>
              <a:rPr lang="ru-RU" sz="6000" dirty="0"/>
              <a:t>Влияние информации о глобальном потеплении на финансовые рынки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EFC60D-C5C6-9660-675A-69706575C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646428"/>
            <a:ext cx="9418320" cy="1817872"/>
          </a:xfrm>
        </p:spPr>
        <p:txBody>
          <a:bodyPr>
            <a:normAutofit fontScale="55000" lnSpcReduction="20000"/>
          </a:bodyPr>
          <a:lstStyle/>
          <a:p>
            <a:r>
              <a:rPr lang="ru-RU" sz="2500" dirty="0"/>
              <a:t>Пронин Максим</a:t>
            </a:r>
          </a:p>
          <a:p>
            <a:r>
              <a:rPr lang="ru-RU" sz="2500" dirty="0"/>
              <a:t>Клименков Максим</a:t>
            </a:r>
          </a:p>
          <a:p>
            <a:r>
              <a:rPr lang="ru-RU" sz="2500" dirty="0"/>
              <a:t>Хренов Ярослав</a:t>
            </a:r>
          </a:p>
          <a:p>
            <a:r>
              <a:rPr lang="ru-RU" sz="2500" dirty="0"/>
              <a:t>Берман Дарья</a:t>
            </a:r>
          </a:p>
          <a:p>
            <a:r>
              <a:rPr lang="ru-RU" sz="2500" dirty="0"/>
              <a:t>Коновалова Елизавета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5250-B7AB-F41E-9759-F4CEC1EA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58" y="164514"/>
            <a:ext cx="9692640" cy="708916"/>
          </a:xfrm>
        </p:spPr>
        <p:txBody>
          <a:bodyPr>
            <a:normAutofit/>
          </a:bodyPr>
          <a:lstStyle/>
          <a:p>
            <a:r>
              <a:rPr lang="ru-RU" sz="3200" dirty="0"/>
              <a:t>Графический анализ. </a:t>
            </a:r>
            <a:r>
              <a:rPr lang="en-US" sz="3200" dirty="0"/>
              <a:t>ICLN </a:t>
            </a:r>
            <a:r>
              <a:rPr lang="ru-RU" sz="3200" dirty="0"/>
              <a:t>и</a:t>
            </a:r>
            <a:r>
              <a:rPr lang="en-US" sz="3200" dirty="0"/>
              <a:t> QCLN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56D7DD-90D7-A500-D51E-3E195633DF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58" y="1555543"/>
            <a:ext cx="409956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2159E-729B-7A04-DC83-ED40A6C2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7" y="3817571"/>
            <a:ext cx="3909060" cy="28759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0276314-E86B-262F-1D3B-D883C5DA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356" y="1114891"/>
            <a:ext cx="2537159" cy="380608"/>
          </a:xfrm>
        </p:spPr>
        <p:txBody>
          <a:bodyPr>
            <a:normAutofit fontScale="92500"/>
          </a:bodyPr>
          <a:lstStyle/>
          <a:p>
            <a:r>
              <a:rPr lang="ru-RU" dirty="0"/>
              <a:t>Зеленый фонд </a:t>
            </a:r>
            <a:r>
              <a:rPr lang="en-US" dirty="0"/>
              <a:t>ICLN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642FD1-369B-157E-CDA2-D10592FDED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5543"/>
            <a:ext cx="4136272" cy="201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B2FA8D-E240-3CB8-B695-8794B1D2F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5326"/>
            <a:ext cx="3909060" cy="28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E5970CAC-8423-AE1E-20F5-6BEC87CFDE69}"/>
              </a:ext>
            </a:extLst>
          </p:cNvPr>
          <p:cNvSpPr txBox="1">
            <a:spLocks/>
          </p:cNvSpPr>
          <p:nvPr/>
        </p:nvSpPr>
        <p:spPr>
          <a:xfrm>
            <a:off x="6991248" y="1114891"/>
            <a:ext cx="2641849" cy="38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Зеленый фонд </a:t>
            </a:r>
            <a:r>
              <a:rPr lang="en-US" sz="1600" dirty="0"/>
              <a:t>QCLN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4070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5250-B7AB-F41E-9759-F4CEC1EA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58" y="164514"/>
            <a:ext cx="9692640" cy="708916"/>
          </a:xfrm>
        </p:spPr>
        <p:txBody>
          <a:bodyPr>
            <a:normAutofit/>
          </a:bodyPr>
          <a:lstStyle/>
          <a:p>
            <a:r>
              <a:rPr lang="ru-RU" sz="3200" dirty="0"/>
              <a:t>Графический анализ</a:t>
            </a:r>
            <a:r>
              <a:rPr lang="en-US" sz="3200" dirty="0"/>
              <a:t>. S&amp;P 500 </a:t>
            </a:r>
            <a:r>
              <a:rPr lang="ru-RU" sz="3200" dirty="0"/>
              <a:t>и </a:t>
            </a:r>
            <a:r>
              <a:rPr lang="en-US" sz="3200" dirty="0"/>
              <a:t>Brent</a:t>
            </a:r>
            <a:endParaRPr lang="ru-RU" sz="3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0276314-E86B-262F-1D3B-D883C5DA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357" y="1114891"/>
            <a:ext cx="2345774" cy="380608"/>
          </a:xfrm>
        </p:spPr>
        <p:txBody>
          <a:bodyPr>
            <a:normAutofit/>
          </a:bodyPr>
          <a:lstStyle/>
          <a:p>
            <a:r>
              <a:rPr lang="ru-RU" sz="1600" dirty="0"/>
              <a:t>Индекс </a:t>
            </a:r>
            <a:r>
              <a:rPr lang="en-US" sz="1600" dirty="0"/>
              <a:t>S&amp;P 500</a:t>
            </a:r>
            <a:endParaRPr lang="ru-RU" sz="1600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5970CAC-8423-AE1E-20F5-6BEC87CFDE69}"/>
              </a:ext>
            </a:extLst>
          </p:cNvPr>
          <p:cNvSpPr txBox="1">
            <a:spLocks/>
          </p:cNvSpPr>
          <p:nvPr/>
        </p:nvSpPr>
        <p:spPr>
          <a:xfrm>
            <a:off x="7318984" y="1145261"/>
            <a:ext cx="2345774" cy="38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Нефть </a:t>
            </a:r>
            <a:r>
              <a:rPr lang="en-US" sz="1600" dirty="0"/>
              <a:t>Brent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11C04-26E0-6DCC-AF20-19B1D1C19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4" y="1596965"/>
            <a:ext cx="4434840" cy="21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D6D17E-F0A7-94E9-3AF7-BDC386EA0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5" y="3781274"/>
            <a:ext cx="4022098" cy="295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09C0B2-A287-BE8F-1146-EFC943822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6" y="1579820"/>
            <a:ext cx="450342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A03A82-A0B9-2177-F59A-6451EEC0F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01" y="3789620"/>
            <a:ext cx="4038843" cy="2959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99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5250-B7AB-F41E-9759-F4CEC1EA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58" y="164514"/>
            <a:ext cx="9692640" cy="708916"/>
          </a:xfrm>
        </p:spPr>
        <p:txBody>
          <a:bodyPr>
            <a:noAutofit/>
          </a:bodyPr>
          <a:lstStyle/>
          <a:p>
            <a:r>
              <a:rPr lang="ru-RU" sz="3200" dirty="0"/>
              <a:t>Графический анализ. Новости Европы и США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0276314-E86B-262F-1D3B-D883C5DA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357" y="1114891"/>
            <a:ext cx="2430834" cy="380608"/>
          </a:xfrm>
        </p:spPr>
        <p:txBody>
          <a:bodyPr>
            <a:normAutofit/>
          </a:bodyPr>
          <a:lstStyle/>
          <a:p>
            <a:r>
              <a:rPr lang="ru-RU" sz="1600" dirty="0"/>
              <a:t>Новости Европы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5970CAC-8423-AE1E-20F5-6BEC87CFDE69}"/>
              </a:ext>
            </a:extLst>
          </p:cNvPr>
          <p:cNvSpPr txBox="1">
            <a:spLocks/>
          </p:cNvSpPr>
          <p:nvPr/>
        </p:nvSpPr>
        <p:spPr>
          <a:xfrm>
            <a:off x="7318984" y="1145261"/>
            <a:ext cx="2345774" cy="38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Новости США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50499-8910-84F4-B1B3-CD0BC027A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7" y="1579185"/>
            <a:ext cx="4564380" cy="221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C428D1-B658-72A8-D197-78F413C9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09" y="3873941"/>
            <a:ext cx="3893820" cy="282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E07972-65DD-731C-EC05-17D5BACAB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85" y="1579185"/>
            <a:ext cx="4727775" cy="229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A615C4-7958-18E7-EA7B-43F4412D4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6"/>
          <a:stretch/>
        </p:blipFill>
        <p:spPr>
          <a:xfrm>
            <a:off x="6059685" y="3756641"/>
            <a:ext cx="4648835" cy="30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1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1E657-C5B9-1E2A-E7DC-FBC0F1C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01906"/>
          </a:xfrm>
        </p:spPr>
        <p:txBody>
          <a:bodyPr>
            <a:normAutofit/>
          </a:bodyPr>
          <a:lstStyle/>
          <a:p>
            <a:r>
              <a:rPr lang="ru-RU" sz="3600" dirty="0"/>
              <a:t>Тесты на стационарность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1E2CC-D11D-1EFF-295E-BE0A85DC8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967666"/>
            <a:ext cx="8595360" cy="6835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Тест Дикки –</a:t>
            </a:r>
            <a:r>
              <a:rPr lang="ru-RU" dirty="0" err="1"/>
              <a:t>Фулера</a:t>
            </a:r>
            <a:r>
              <a:rPr lang="ru-RU" dirty="0"/>
              <a:t> подтвердил стационарность новостей в США и Европе, а также индексов </a:t>
            </a:r>
            <a:r>
              <a:rPr lang="en-US" dirty="0"/>
              <a:t>S&amp;P500 </a:t>
            </a:r>
            <a:r>
              <a:rPr lang="ru-RU" dirty="0"/>
              <a:t>и нефти </a:t>
            </a:r>
            <a:r>
              <a:rPr lang="en-US" dirty="0"/>
              <a:t>BRENT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A153E65-4304-4E0B-BE8C-8B36662E1D99}"/>
              </a:ext>
            </a:extLst>
          </p:cNvPr>
          <p:cNvSpPr txBox="1">
            <a:spLocks/>
          </p:cNvSpPr>
          <p:nvPr/>
        </p:nvSpPr>
        <p:spPr>
          <a:xfrm>
            <a:off x="1076920" y="1757779"/>
            <a:ext cx="4178661" cy="4734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1">
              <a:buNone/>
            </a:pPr>
            <a:r>
              <a:rPr lang="en-US" dirty="0"/>
              <a:t>--------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/>
              <a:t>Log return S&amp;P 500 </a:t>
            </a:r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 err="1"/>
              <a:t>adf</a:t>
            </a:r>
            <a:r>
              <a:rPr lang="en-US" dirty="0"/>
              <a:t>: -9.18281759747115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/>
              <a:t>p-value:  2.2281749224845486e-15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ru-RU" dirty="0" err="1"/>
              <a:t>Critical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5%: -2.863506823125904</a:t>
            </a:r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ru-RU" dirty="0"/>
              <a:t>Единичных корней нет, ряд стационарен</a:t>
            </a:r>
          </a:p>
          <a:p>
            <a:pPr marL="0" indent="0" fontAlgn="base" latinLnBrk="1">
              <a:buNone/>
            </a:pPr>
            <a:r>
              <a:rPr lang="en-US" dirty="0"/>
              <a:t>--------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/>
              <a:t>Log return Brent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 err="1"/>
              <a:t>adf</a:t>
            </a:r>
            <a:r>
              <a:rPr lang="en-US" dirty="0"/>
              <a:t>: -15.984431320230508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en-US" dirty="0"/>
              <a:t>p-value:  6.778876734391796e-29</a:t>
            </a:r>
            <a:endParaRPr lang="ru-RU" dirty="0"/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ru-RU" dirty="0" err="1"/>
              <a:t>Critical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5%: -2.863485639173984</a:t>
            </a:r>
          </a:p>
          <a:p>
            <a:pPr fontAlgn="base" latinLnBrk="1">
              <a:buFont typeface="Courier New" panose="02070309020205020404" pitchFamily="49" charset="0"/>
              <a:buChar char="o"/>
            </a:pPr>
            <a:r>
              <a:rPr lang="ru-RU" dirty="0"/>
              <a:t>Единичных корней нет, ряд стационарен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F518847-1964-4A61-9C2A-74FC67728742}"/>
              </a:ext>
            </a:extLst>
          </p:cNvPr>
          <p:cNvSpPr txBox="1">
            <a:spLocks/>
          </p:cNvSpPr>
          <p:nvPr/>
        </p:nvSpPr>
        <p:spPr>
          <a:xfrm>
            <a:off x="5994558" y="1757779"/>
            <a:ext cx="4560992" cy="473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--------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EURO NEWS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 err="1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adf</a:t>
            </a: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: -7.409480807703852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p-value:  7.197173835351194e-11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sz="1400" dirty="0" err="1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Critical</a:t>
            </a:r>
            <a:r>
              <a:rPr lang="ru-RU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values</a:t>
            </a:r>
            <a:r>
              <a:rPr lang="ru-RU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ru-RU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 5%: -2.863483023222698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Единичных корней нет, ряд стационарен</a:t>
            </a:r>
            <a:endParaRPr lang="ru-RU" altLang="ru-RU" sz="1400" dirty="0">
              <a:latin typeface="Century Schoolbook (Основной текст)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--------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USA NEWS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 err="1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adf</a:t>
            </a: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: -2.924504210655885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p-value:  0.042571795583799824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Critical values for 5%: -2.8635081624499494</a:t>
            </a:r>
            <a:endParaRPr lang="ru-RU" altLang="ru-RU" sz="1400" dirty="0">
              <a:latin typeface="Century Schoolbook (Основной текст)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sz="1400" dirty="0">
                <a:solidFill>
                  <a:srgbClr val="000000"/>
                </a:solidFill>
                <a:latin typeface="Century Schoolbook (Основной текст)"/>
                <a:ea typeface="Times New Roman" panose="02020603050405020304" pitchFamily="18" charset="0"/>
                <a:cs typeface="Courier New" panose="02070309020205020404" pitchFamily="49" charset="0"/>
              </a:rPr>
              <a:t>Единичных корней нет, ряд стационарен</a:t>
            </a:r>
            <a:endParaRPr lang="ru-RU" altLang="ru-RU" sz="1400" dirty="0">
              <a:latin typeface="Century Schoolbook (Основной текст)"/>
            </a:endParaRPr>
          </a:p>
          <a:p>
            <a:endParaRPr lang="ru-R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D4E40A1-0495-4677-A6D7-583A1FE7B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2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A4CAB-E7D3-52B7-709C-2560414E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46" y="1191392"/>
            <a:ext cx="5277243" cy="55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B949BD-50C1-402E-1C52-2790E2DD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9" y="1191802"/>
            <a:ext cx="5277243" cy="55139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57508-5C95-8566-1E86-F5F524E0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49" y="152207"/>
            <a:ext cx="9692640" cy="727674"/>
          </a:xfrm>
        </p:spPr>
        <p:txBody>
          <a:bodyPr>
            <a:normAutofit/>
          </a:bodyPr>
          <a:lstStyle/>
          <a:p>
            <a:r>
              <a:rPr lang="ru-RU" sz="3600" dirty="0"/>
              <a:t>Корреляционный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F2BEB4-9BD6-A861-0F37-EB7762B92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42" y="1151056"/>
            <a:ext cx="1953939" cy="41575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Шаг 1 день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0CD2AE0-C6F1-9B39-0F44-A4124834BC11}"/>
              </a:ext>
            </a:extLst>
          </p:cNvPr>
          <p:cNvSpPr txBox="1">
            <a:spLocks/>
          </p:cNvSpPr>
          <p:nvPr/>
        </p:nvSpPr>
        <p:spPr>
          <a:xfrm>
            <a:off x="7681359" y="1151055"/>
            <a:ext cx="1953939" cy="415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Шаг 2 дня</a:t>
            </a:r>
          </a:p>
        </p:txBody>
      </p:sp>
    </p:spTree>
    <p:extLst>
      <p:ext uri="{BB962C8B-B14F-4D97-AF65-F5344CB8AC3E}">
        <p14:creationId xmlns:p14="http://schemas.microsoft.com/office/powerpoint/2010/main" val="373054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AED5F-47E5-20BB-00D6-857AEFA5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08344"/>
            <a:ext cx="10401619" cy="1266019"/>
          </a:xfrm>
        </p:spPr>
        <p:txBody>
          <a:bodyPr>
            <a:normAutofit/>
          </a:bodyPr>
          <a:lstStyle/>
          <a:p>
            <a:r>
              <a:rPr lang="ru-RU" sz="3600" dirty="0"/>
              <a:t>Расчет коэффициентов методом МНК и построение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A4CDF8-EE5F-9632-95F6-66810E97D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995" y="4018364"/>
                <a:ext cx="10324214" cy="236379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Построение модели: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LogReturn_ICLN</a:t>
                </a:r>
                <a14:m>
                  <m:oMath xmlns:m="http://schemas.openxmlformats.org/officeDocument/2006/math"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𝟎𝟔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𝟐𝟒𝟑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𝑵𝒖𝒎𝑵𝒆𝒘𝒔𝑼𝑺𝑨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𝟗𝟗𝟒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𝑵𝒖𝒎𝑵𝒆𝒘𝒔𝑬𝒖𝒓𝒐𝒑𝒆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𝟕𝟗𝐥𝐨𝐠𝐑𝐞𝐭𝐮𝐫𝐧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𝒔𝒑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𝟓𝟎𝟎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𝟎𝟑𝟖𝐥𝐨𝐠𝐑𝐞𝐭𝐮𝐫𝐧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𝒃𝒓𝒆𝒏𝒕</m:t>
                    </m:r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02A4CDF8-EE5F-9632-95F6-66810E97D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995" y="4018364"/>
                <a:ext cx="10324214" cy="2363792"/>
              </a:xfrm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7337A0-ED59-C9BA-5536-9899F84A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5" y="2595138"/>
            <a:ext cx="9092312" cy="1213197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8B9A657E-1DDA-3882-5492-2FA4938B04F8}"/>
              </a:ext>
            </a:extLst>
          </p:cNvPr>
          <p:cNvSpPr txBox="1">
            <a:spLocks/>
          </p:cNvSpPr>
          <p:nvPr/>
        </p:nvSpPr>
        <p:spPr>
          <a:xfrm>
            <a:off x="559697" y="1910547"/>
            <a:ext cx="10324214" cy="68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Расчет коэффициентов: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36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679E8-1403-C303-495F-32DE6C35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0" y="276446"/>
            <a:ext cx="9692640" cy="587859"/>
          </a:xfrm>
        </p:spPr>
        <p:txBody>
          <a:bodyPr>
            <a:normAutofit/>
          </a:bodyPr>
          <a:lstStyle/>
          <a:p>
            <a:r>
              <a:rPr lang="ru-RU" sz="3600" dirty="0"/>
              <a:t>Проверка значимости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783F09-3E8F-80D9-B54C-777494233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391DE-3E67-B9F5-6035-5E8C8CC55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" t="24726" r="40984" b="17656"/>
          <a:stretch/>
        </p:blipFill>
        <p:spPr bwMode="auto">
          <a:xfrm>
            <a:off x="506960" y="1010094"/>
            <a:ext cx="9508910" cy="5742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745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8904B-AFA0-0E13-835A-1DB3EA9A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ru-RU" dirty="0"/>
              <a:t>Прогноз. Последние новости.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2444F74-8EE2-9E29-3C3B-02EF232F1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166918"/>
              </p:ext>
            </p:extLst>
          </p:nvPr>
        </p:nvGraphicFramePr>
        <p:xfrm>
          <a:off x="1467294" y="2013055"/>
          <a:ext cx="9724799" cy="4201484"/>
        </p:xfrm>
        <a:graphic>
          <a:graphicData uri="http://schemas.openxmlformats.org/drawingml/2006/table">
            <a:tbl>
              <a:tblPr firstRow="1" firstCol="1" bandRow="1"/>
              <a:tblGrid>
                <a:gridCol w="970985">
                  <a:extLst>
                    <a:ext uri="{9D8B030D-6E8A-4147-A177-3AD203B41FA5}">
                      <a16:colId xmlns:a16="http://schemas.microsoft.com/office/drawing/2014/main" val="3269145059"/>
                    </a:ext>
                  </a:extLst>
                </a:gridCol>
                <a:gridCol w="1050891">
                  <a:extLst>
                    <a:ext uri="{9D8B030D-6E8A-4147-A177-3AD203B41FA5}">
                      <a16:colId xmlns:a16="http://schemas.microsoft.com/office/drawing/2014/main" val="1573101982"/>
                    </a:ext>
                  </a:extLst>
                </a:gridCol>
                <a:gridCol w="1048317">
                  <a:extLst>
                    <a:ext uri="{9D8B030D-6E8A-4147-A177-3AD203B41FA5}">
                      <a16:colId xmlns:a16="http://schemas.microsoft.com/office/drawing/2014/main" val="1015593184"/>
                    </a:ext>
                  </a:extLst>
                </a:gridCol>
                <a:gridCol w="1603854">
                  <a:extLst>
                    <a:ext uri="{9D8B030D-6E8A-4147-A177-3AD203B41FA5}">
                      <a16:colId xmlns:a16="http://schemas.microsoft.com/office/drawing/2014/main" val="657544101"/>
                    </a:ext>
                  </a:extLst>
                </a:gridCol>
                <a:gridCol w="1699016">
                  <a:extLst>
                    <a:ext uri="{9D8B030D-6E8A-4147-A177-3AD203B41FA5}">
                      <a16:colId xmlns:a16="http://schemas.microsoft.com/office/drawing/2014/main" val="2923154928"/>
                    </a:ext>
                  </a:extLst>
                </a:gridCol>
                <a:gridCol w="1673297">
                  <a:extLst>
                    <a:ext uri="{9D8B030D-6E8A-4147-A177-3AD203B41FA5}">
                      <a16:colId xmlns:a16="http://schemas.microsoft.com/office/drawing/2014/main" val="2569851070"/>
                    </a:ext>
                  </a:extLst>
                </a:gridCol>
                <a:gridCol w="1678439">
                  <a:extLst>
                    <a:ext uri="{9D8B030D-6E8A-4147-A177-3AD203B41FA5}">
                      <a16:colId xmlns:a16="http://schemas.microsoft.com/office/drawing/2014/main" val="3659647302"/>
                    </a:ext>
                  </a:extLst>
                </a:gridCol>
              </a:tblGrid>
              <a:tr h="292411"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EU_vol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US_vol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ICLN_log_ret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QCLN_log_ret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GSPC_log_ret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BNO_log_ret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03942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0,036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0,0818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-0,01053142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-0,013123277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-0,01594614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-0,012951166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00184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0,025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0,0473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-0,00537507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-0,015678502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-0,00995707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0,004604799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339054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0,0755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0,1147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-0,01669981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-0,034254362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-0,00941944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64471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0,0303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0,0678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-0,001160835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0,002921914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0,000378438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39432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0,017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0,0556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0,01131074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0,0067008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0,010093453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0,007009825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37812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0,0214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0,0578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-0,01432472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-0,031903312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-0,00804369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-0,014330555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710506"/>
                  </a:ext>
                </a:extLst>
              </a:tr>
              <a:tr h="558439"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23.12.22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0,0604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0,0376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-0,00747572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-0,004942384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0,00775728</a:t>
                      </a:r>
                      <a:endParaRPr lang="ru-RU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0,011569171</a:t>
                      </a:r>
                      <a:endParaRPr lang="ru-RU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936" marR="98936" marT="1374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6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4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251B1-1A8A-437C-E40E-75AFD860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6" y="361505"/>
            <a:ext cx="9692640" cy="787555"/>
          </a:xfrm>
        </p:spPr>
        <p:txBody>
          <a:bodyPr>
            <a:normAutofit/>
          </a:bodyPr>
          <a:lstStyle/>
          <a:p>
            <a:r>
              <a:rPr lang="ru-RU" sz="3600" dirty="0"/>
              <a:t>Прогноз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A5F9E8-E9ED-9AD4-274D-D47B2856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7" y="3163929"/>
            <a:ext cx="9569998" cy="26404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4CCD3-9665-0CDE-860D-06303AC1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7" y="1311217"/>
            <a:ext cx="9569998" cy="16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4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3676D-E448-0E7B-542D-CC90D515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290465"/>
            <a:ext cx="3075836" cy="774795"/>
          </a:xfrm>
        </p:spPr>
        <p:txBody>
          <a:bodyPr>
            <a:normAutofit/>
          </a:bodyPr>
          <a:lstStyle/>
          <a:p>
            <a:r>
              <a:rPr lang="ru-RU" sz="4000" dirty="0"/>
              <a:t>Вывод</a:t>
            </a:r>
            <a:endParaRPr lang="ru-RU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27FCD2-7EEA-4D98-A26B-2A425B4F8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6" y="2301555"/>
            <a:ext cx="4688958" cy="38785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ипотеза о влиянии новостей, связанных с глобальным потеплением, на индексы зеленых фондов (ICLN и QCLN) подтвердилась</a:t>
            </a:r>
          </a:p>
          <a:p>
            <a:endParaRPr lang="ru-RU" sz="1600" dirty="0"/>
          </a:p>
        </p:txBody>
      </p:sp>
      <p:pic>
        <p:nvPicPr>
          <p:cNvPr id="5" name="Picture 4" descr="Формулы, записанные на класснаядоска">
            <a:extLst>
              <a:ext uri="{FF2B5EF4-FFF2-40B4-BE49-F238E27FC236}">
                <a16:creationId xmlns:a16="http://schemas.microsoft.com/office/drawing/2014/main" id="{A9A47C8F-48C0-0B44-F737-3D5B405D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85" b="-1"/>
          <a:stretch/>
        </p:blipFill>
        <p:spPr>
          <a:xfrm>
            <a:off x="6096000" y="10"/>
            <a:ext cx="71415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C03C7-BF2B-A9A9-BB93-0F752B6F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677863"/>
            <a:ext cx="9692640" cy="868362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F246ADB-FCE3-8334-3399-3EAD5EAB9B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272512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15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443F-0711-69F0-E662-6C078BD4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183" y="15082"/>
            <a:ext cx="5997678" cy="1325562"/>
          </a:xfrm>
        </p:spPr>
        <p:txBody>
          <a:bodyPr>
            <a:normAutofit/>
          </a:bodyPr>
          <a:lstStyle/>
          <a:p>
            <a:r>
              <a:rPr lang="ru-RU" sz="3400" dirty="0"/>
              <a:t>Теоретическое обоснование. Информация.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C1D51F-B873-CB7A-558B-D3A640D69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4" r="35361"/>
          <a:stretch/>
        </p:blipFill>
        <p:spPr bwMode="auto">
          <a:xfrm>
            <a:off x="20" y="10"/>
            <a:ext cx="465329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E92A8EB-F81A-291C-5BA0-D2BF844D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8"/>
            <a:ext cx="6015571" cy="4618581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Колебания цен на финансовых рынках связано с множеством факторов</a:t>
            </a:r>
          </a:p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нформация - один из важных факторов влияния на стоимость ценных бумаг</a:t>
            </a: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Каждый финансовый инструмент имеет уникальный набор информационных факторов, оказывающих влияние на его ценовую динамику</a:t>
            </a:r>
          </a:p>
          <a:p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5697B-7657-5F93-04AC-9A9A9B3F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35" y="11578"/>
            <a:ext cx="4534047" cy="1550284"/>
          </a:xfrm>
        </p:spPr>
        <p:txBody>
          <a:bodyPr>
            <a:normAutofit/>
          </a:bodyPr>
          <a:lstStyle/>
          <a:p>
            <a:r>
              <a:rPr lang="ru-RU" sz="2800" dirty="0"/>
              <a:t>Теоретическое обоснование. Глобальное потепление.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E49CE8-5687-EDFA-9DBD-617ACAC2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1952091"/>
            <a:ext cx="4572002" cy="43395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Угрозы глобального потепления могут повлиять на стабильность фондового рынка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зменения климата способствовало значительному превосходству «зелёных» акций 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Лидеры нефтегазовой отрасли планируют к 2050 году стать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углеродно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нейтральными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475B0F-9629-3DF7-A70F-44C8233A0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r="30256" b="-1"/>
          <a:stretch/>
        </p:blipFill>
        <p:spPr bwMode="auto">
          <a:xfrm>
            <a:off x="6097181" y="10"/>
            <a:ext cx="60948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46592A06-B5BE-AAC9-7064-9E9D53BF4A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49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5D32E-958E-BD60-CFAE-8C734F25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92" y="223580"/>
            <a:ext cx="9692640" cy="776922"/>
          </a:xfrm>
        </p:spPr>
        <p:txBody>
          <a:bodyPr/>
          <a:lstStyle/>
          <a:p>
            <a:r>
              <a:rPr lang="ru-RU" dirty="0"/>
              <a:t>Зеленые фонды</a:t>
            </a:r>
          </a:p>
        </p:txBody>
      </p:sp>
      <p:pic>
        <p:nvPicPr>
          <p:cNvPr id="4" name="Объект 3" descr="график">
            <a:extLst>
              <a:ext uri="{FF2B5EF4-FFF2-40B4-BE49-F238E27FC236}">
                <a16:creationId xmlns:a16="http://schemas.microsoft.com/office/drawing/2014/main" id="{840625B9-2E8B-DB7D-8C1D-43B5C4B3B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2" y="1085146"/>
            <a:ext cx="10019915" cy="5549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27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C1514-A03C-C2BB-9B84-1DA37C3C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52" y="228442"/>
            <a:ext cx="9692640" cy="898842"/>
          </a:xfrm>
        </p:spPr>
        <p:txBody>
          <a:bodyPr/>
          <a:lstStyle/>
          <a:p>
            <a:r>
              <a:rPr lang="ru-RU" dirty="0"/>
              <a:t>Методы реализации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78A2678-DAD0-9A24-C2E8-E066B6697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992" y="1513840"/>
                <a:ext cx="10391648" cy="47345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b="1" dirty="0"/>
                  <a:t>Цель: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доказать влияние новостей с тематикой о глобальном потеплении на рост капитализации компаний из сектора «зеленой» энергетики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b="1" dirty="0"/>
                  <a:t>Модел</a:t>
                </a:r>
                <a:r>
                  <a:rPr lang="ru-RU" sz="2000" dirty="0"/>
                  <a:t>ь: эконометрическая модель множественной регрессии</a:t>
                </a:r>
              </a:p>
              <a:p>
                <a:pPr marL="0" indent="0">
                  <a:buNone/>
                </a:pPr>
                <a:r>
                  <a:rPr lang="ru-RU" sz="2000" b="1" dirty="0"/>
                  <a:t>Переменные модели:</a:t>
                </a:r>
              </a:p>
              <a:p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ICLN, QCLN –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индекс зеленой энергетики</a:t>
                </a:r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зависимые)</a:t>
                </a:r>
              </a:p>
              <a:p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NumNews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</a:t>
                </a:r>
                <a:r>
                  <a:rPr lang="en-US" sz="2000" dirty="0"/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кол-во или цитируемость новости с тематикой о глобальном потеплении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S&amp;P 500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–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фондовый индекс США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BRENT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–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цена барреля нефти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Return ICLN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𝑵𝒖𝒎𝑵𝒆𝒘𝒔𝑼𝑺𝑨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𝑵𝒖𝒎𝑵𝒆𝒘𝒔𝑬𝒖𝒓𝒐𝒑𝒆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ru-RU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𝒔𝒑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𝟓𝟎𝟎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ru-RU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𝒃𝒓𝒆𝒏𝒕</m:t>
                    </m:r>
                  </m:oMath>
                </a14:m>
                <a:endParaRPr lang="ru-RU" sz="20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78A2678-DAD0-9A24-C2E8-E066B6697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992" y="1513840"/>
                <a:ext cx="10391648" cy="4734560"/>
              </a:xfrm>
              <a:blipFill>
                <a:blip r:embed="rId2"/>
                <a:stretch>
                  <a:fillRect l="-646" t="-1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6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F84-729F-F6BE-95E0-44D26B76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760"/>
            <a:ext cx="9692640" cy="909002"/>
          </a:xfrm>
        </p:spPr>
        <p:txBody>
          <a:bodyPr/>
          <a:lstStyle/>
          <a:p>
            <a:r>
              <a:rPr lang="ru-RU" dirty="0"/>
              <a:t>Программная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127495-B58B-C59D-C601-F6FAF52D4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28800"/>
            <a:ext cx="969264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1) Сбор и предобработка данных</a:t>
            </a:r>
          </a:p>
          <a:p>
            <a:pPr marL="0" indent="0">
              <a:buNone/>
            </a:pPr>
            <a:r>
              <a:rPr lang="ru-RU" sz="2400" dirty="0"/>
              <a:t>2) Описательная статистика переменных</a:t>
            </a:r>
          </a:p>
          <a:p>
            <a:pPr marL="0" indent="0">
              <a:buNone/>
            </a:pPr>
            <a:r>
              <a:rPr lang="ru-RU" sz="2400" dirty="0"/>
              <a:t>3) Графический анализ</a:t>
            </a:r>
          </a:p>
          <a:p>
            <a:pPr marL="0" indent="0">
              <a:buNone/>
            </a:pPr>
            <a:r>
              <a:rPr lang="ru-RU" sz="2400" dirty="0"/>
              <a:t>4) Тесты на нормальное распределение и стационарность</a:t>
            </a:r>
          </a:p>
          <a:p>
            <a:pPr marL="0" indent="0">
              <a:buNone/>
            </a:pPr>
            <a:r>
              <a:rPr lang="ru-RU" sz="2400" dirty="0"/>
              <a:t>5) Корреляционный анализ</a:t>
            </a:r>
          </a:p>
          <a:p>
            <a:pPr marL="0" indent="0">
              <a:buNone/>
            </a:pPr>
            <a:r>
              <a:rPr lang="ru-RU" sz="2400" dirty="0"/>
              <a:t>6) Расчет коэффициентов методом МНК и построение модели</a:t>
            </a:r>
          </a:p>
          <a:p>
            <a:pPr marL="0" indent="0">
              <a:buNone/>
            </a:pPr>
            <a:r>
              <a:rPr lang="ru-RU" sz="2400" dirty="0"/>
              <a:t>7) Проверка значимости модели</a:t>
            </a:r>
          </a:p>
          <a:p>
            <a:pPr marL="0" indent="0">
              <a:buNone/>
            </a:pPr>
            <a:r>
              <a:rPr lang="ru-RU" sz="2400" dirty="0"/>
              <a:t>8) Прогноз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00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5B681-EBCE-71D0-8597-684877FC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371595"/>
            <a:ext cx="9692640" cy="612535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Описательная статистика переменных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5DCAB34B-208A-A281-69AD-625E496C6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033274"/>
              </p:ext>
            </p:extLst>
          </p:nvPr>
        </p:nvGraphicFramePr>
        <p:xfrm>
          <a:off x="318976" y="1265275"/>
          <a:ext cx="10621925" cy="489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350">
                  <a:extLst>
                    <a:ext uri="{9D8B030D-6E8A-4147-A177-3AD203B41FA5}">
                      <a16:colId xmlns:a16="http://schemas.microsoft.com/office/drawing/2014/main" val="1176623527"/>
                    </a:ext>
                  </a:extLst>
                </a:gridCol>
                <a:gridCol w="1952420">
                  <a:extLst>
                    <a:ext uri="{9D8B030D-6E8A-4147-A177-3AD203B41FA5}">
                      <a16:colId xmlns:a16="http://schemas.microsoft.com/office/drawing/2014/main" val="885827060"/>
                    </a:ext>
                  </a:extLst>
                </a:gridCol>
                <a:gridCol w="2124385">
                  <a:extLst>
                    <a:ext uri="{9D8B030D-6E8A-4147-A177-3AD203B41FA5}">
                      <a16:colId xmlns:a16="http://schemas.microsoft.com/office/drawing/2014/main" val="3305895982"/>
                    </a:ext>
                  </a:extLst>
                </a:gridCol>
                <a:gridCol w="2124385">
                  <a:extLst>
                    <a:ext uri="{9D8B030D-6E8A-4147-A177-3AD203B41FA5}">
                      <a16:colId xmlns:a16="http://schemas.microsoft.com/office/drawing/2014/main" val="235846069"/>
                    </a:ext>
                  </a:extLst>
                </a:gridCol>
                <a:gridCol w="2124385">
                  <a:extLst>
                    <a:ext uri="{9D8B030D-6E8A-4147-A177-3AD203B41FA5}">
                      <a16:colId xmlns:a16="http://schemas.microsoft.com/office/drawing/2014/main" val="118712474"/>
                    </a:ext>
                  </a:extLst>
                </a:gridCol>
              </a:tblGrid>
              <a:tr h="762233">
                <a:tc>
                  <a:txBody>
                    <a:bodyPr/>
                    <a:lstStyle/>
                    <a:p>
                      <a:r>
                        <a:rPr lang="ru-RU" dirty="0"/>
                        <a:t>Переменная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Максимум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Минимум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Станд</a:t>
                      </a:r>
                      <a:r>
                        <a:rPr lang="ru-RU" dirty="0"/>
                        <a:t>. отклонение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016460"/>
                  </a:ext>
                </a:extLst>
              </a:tr>
              <a:tr h="761130">
                <a:tc>
                  <a:txBody>
                    <a:bodyPr/>
                    <a:lstStyle/>
                    <a:p>
                      <a:r>
                        <a:rPr lang="en-US" dirty="0" err="1"/>
                        <a:t>Log_return_ICLN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0.067997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-0.068311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0.011468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1986"/>
                  </a:ext>
                </a:extLst>
              </a:tr>
              <a:tr h="761130">
                <a:tc>
                  <a:txBody>
                    <a:bodyPr/>
                    <a:lstStyle/>
                    <a:p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Num_NewsUSA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0.003673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0.017969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0.000753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0.001935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43892"/>
                  </a:ext>
                </a:extLst>
              </a:tr>
              <a:tr h="761130">
                <a:tc>
                  <a:txBody>
                    <a:bodyPr/>
                    <a:lstStyle/>
                    <a:p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Num_NewsEurope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0.001935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0.004609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0.000394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65380"/>
                  </a:ext>
                </a:extLst>
              </a:tr>
              <a:tr h="108732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Log_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brent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(BNO)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-0.000405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0.115716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-0.076430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0.015501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5477"/>
                  </a:ext>
                </a:extLst>
              </a:tr>
              <a:tr h="76113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Log_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sp500 (GSPC)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0.053423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-0.058794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0.009561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0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42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5250-B7AB-F41E-9759-F4CEC1EA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56" y="180753"/>
            <a:ext cx="9692640" cy="554453"/>
          </a:xfrm>
        </p:spPr>
        <p:txBody>
          <a:bodyPr>
            <a:normAutofit/>
          </a:bodyPr>
          <a:lstStyle/>
          <a:p>
            <a:r>
              <a:rPr lang="ru-RU" sz="3200" dirty="0"/>
              <a:t>Графический анализ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1777E-38D2-B010-F898-4A8A7214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6" y="873430"/>
            <a:ext cx="10234695" cy="30405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813194-E82F-D4C3-F9B8-C29A53E29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" y="3913953"/>
            <a:ext cx="8720128" cy="29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684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124</TotalTime>
  <Words>596</Words>
  <Application>Microsoft Office PowerPoint</Application>
  <PresentationFormat>Широкоэкранный</PresentationFormat>
  <Paragraphs>173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Century Schoolbook</vt:lpstr>
      <vt:lpstr>Century Schoolbook (Основной текст)</vt:lpstr>
      <vt:lpstr>Courier New</vt:lpstr>
      <vt:lpstr>Times New Roman</vt:lpstr>
      <vt:lpstr>Wingdings</vt:lpstr>
      <vt:lpstr>Wingdings 2</vt:lpstr>
      <vt:lpstr>Вид</vt:lpstr>
      <vt:lpstr>Влияние информации о глобальном потеплении на финансовые рынки</vt:lpstr>
      <vt:lpstr>План</vt:lpstr>
      <vt:lpstr>Теоретическое обоснование. Информация.</vt:lpstr>
      <vt:lpstr>Теоретическое обоснование. Глобальное потепление.</vt:lpstr>
      <vt:lpstr>Зеленые фонды</vt:lpstr>
      <vt:lpstr>Методы реализации</vt:lpstr>
      <vt:lpstr>Программная часть</vt:lpstr>
      <vt:lpstr>Описательная статистика переменных</vt:lpstr>
      <vt:lpstr>Графический анализ</vt:lpstr>
      <vt:lpstr>Графический анализ. ICLN и QCLN</vt:lpstr>
      <vt:lpstr>Графический анализ. S&amp;P 500 и Brent</vt:lpstr>
      <vt:lpstr>Графический анализ. Новости Европы и США</vt:lpstr>
      <vt:lpstr>Тесты на стационарность</vt:lpstr>
      <vt:lpstr>Корреляционный анализ</vt:lpstr>
      <vt:lpstr>Расчет коэффициентов методом МНК и построение модели</vt:lpstr>
      <vt:lpstr>Проверка значимости модели</vt:lpstr>
      <vt:lpstr>Прогноз. Последние новости.</vt:lpstr>
      <vt:lpstr>Прогноз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информации о глобальном потеплении на финансовые рынки</dc:title>
  <dc:creator>Игорь Коновалов</dc:creator>
  <cp:lastModifiedBy>Пользователь</cp:lastModifiedBy>
  <cp:revision>13</cp:revision>
  <dcterms:created xsi:type="dcterms:W3CDTF">2022-12-25T11:00:32Z</dcterms:created>
  <dcterms:modified xsi:type="dcterms:W3CDTF">2022-12-25T18:28:08Z</dcterms:modified>
</cp:coreProperties>
</file>